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78" r:id="rId2"/>
    <p:sldMasterId id="2147483790" r:id="rId3"/>
  </p:sldMasterIdLst>
  <p:sldIdLst>
    <p:sldId id="256" r:id="rId4"/>
    <p:sldId id="258" r:id="rId5"/>
    <p:sldId id="265" r:id="rId6"/>
    <p:sldId id="262" r:id="rId7"/>
    <p:sldId id="263" r:id="rId8"/>
    <p:sldId id="275" r:id="rId9"/>
    <p:sldId id="259" r:id="rId10"/>
    <p:sldId id="264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6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156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82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983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46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379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904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237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77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278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5201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11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4905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065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74300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51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8788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89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49827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03544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3710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780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48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01428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9945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11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3948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71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223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474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83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84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6874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9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828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643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47EFCA5-8A39-48C6-AD25-04A10DEDDAFF}" type="datetimeFigureOut">
              <a:rPr lang="de-DE" smtClean="0"/>
              <a:t>05.05.2016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31F44-FCC7-4B84-B6E1-DB753D032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251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1u88jj3r4db2x4txp44yqfj1.wpengine.netdna-cdn.com/wp-content/uploads/2014/03/screen-shot-2014-03-04-at-11-48-38-am.png" TargetMode="Externa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1u88jj3r4db2x4txp44yqfj1.wpengine.netdna-cdn.com/wp-content/uploads/2014/03/nao-robot.jpg" TargetMode="Externa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z7ajAi4yQY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443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Romibo</a:t>
            </a:r>
            <a:endParaRPr lang="de-DE" dirty="0"/>
          </a:p>
        </p:txBody>
      </p:sp>
      <p:pic>
        <p:nvPicPr>
          <p:cNvPr id="4" name="Grafik 3" descr="The Romibo &quot;social robot&quot; 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472" y="249142"/>
            <a:ext cx="5125944" cy="32888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57669" y="3016884"/>
            <a:ext cx="10515600" cy="4351337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Low-</a:t>
            </a:r>
            <a:r>
              <a:rPr lang="de-DE" dirty="0" err="1">
                <a:solidFill>
                  <a:srgbClr val="FF0000"/>
                </a:solidFill>
              </a:rPr>
              <a:t>cost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affable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(</a:t>
            </a:r>
            <a:r>
              <a:rPr lang="de-DE" dirty="0" err="1"/>
              <a:t>creator</a:t>
            </a:r>
            <a:r>
              <a:rPr lang="de-DE" dirty="0"/>
              <a:t>: Aubrey </a:t>
            </a:r>
            <a:r>
              <a:rPr lang="de-DE" dirty="0" err="1"/>
              <a:t>Shick</a:t>
            </a:r>
            <a:r>
              <a:rPr lang="de-DE" dirty="0"/>
              <a:t>)</a:t>
            </a:r>
          </a:p>
          <a:p>
            <a:r>
              <a:rPr lang="de-DE" dirty="0"/>
              <a:t>“The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i="1" u="sng" dirty="0" err="1"/>
              <a:t>safe</a:t>
            </a:r>
            <a:r>
              <a:rPr lang="de-DE" dirty="0"/>
              <a:t>. The </a:t>
            </a:r>
            <a:r>
              <a:rPr lang="de-DE" dirty="0" err="1"/>
              <a:t>robot’s</a:t>
            </a:r>
            <a:r>
              <a:rPr lang="de-DE" dirty="0"/>
              <a:t> </a:t>
            </a:r>
            <a:r>
              <a:rPr lang="de-DE" dirty="0" err="1"/>
              <a:t>facial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don’t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,” </a:t>
            </a:r>
            <a:r>
              <a:rPr lang="de-DE" dirty="0" err="1"/>
              <a:t>says</a:t>
            </a:r>
            <a:r>
              <a:rPr lang="de-DE" dirty="0"/>
              <a:t> Laura McGuire</a:t>
            </a:r>
          </a:p>
          <a:p>
            <a:r>
              <a:rPr lang="de-DE" dirty="0"/>
              <a:t>“</a:t>
            </a:r>
            <a:r>
              <a:rPr lang="de-DE" dirty="0" err="1"/>
              <a:t>There’s</a:t>
            </a:r>
            <a:r>
              <a:rPr lang="de-DE" dirty="0"/>
              <a:t> not so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figure</a:t>
            </a:r>
            <a:r>
              <a:rPr lang="de-DE" dirty="0"/>
              <a:t> out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talking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robot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was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figure</a:t>
            </a:r>
            <a:r>
              <a:rPr lang="de-DE" dirty="0"/>
              <a:t> out in </a:t>
            </a:r>
            <a:r>
              <a:rPr lang="de-DE" dirty="0" err="1"/>
              <a:t>talking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human </a:t>
            </a:r>
            <a:r>
              <a:rPr lang="de-DE" dirty="0" err="1"/>
              <a:t>being</a:t>
            </a:r>
            <a:r>
              <a:rPr lang="de-DE" dirty="0"/>
              <a:t>.”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245950" y="1691322"/>
            <a:ext cx="53165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At the Duck’s Nest preschool in Oakland, Calif., a fluffy blue robot asks a group of toddlers, “I want to be your friend. Will you please be my friend?”</a:t>
            </a:r>
            <a:endParaRPr lang="de-DE" sz="2400" i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8376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.webmd.com/dtmcms/live/webmd/consumer_assets/site_images/article_thumbnails/news/healthday/2013/05/kellyrob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548" y="3244812"/>
            <a:ext cx="3285872" cy="33588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Kelly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2013 </a:t>
            </a:r>
            <a:r>
              <a:rPr lang="de-DE" dirty="0" err="1"/>
              <a:t>the</a:t>
            </a:r>
            <a:r>
              <a:rPr lang="de-DE" dirty="0"/>
              <a:t> </a:t>
            </a:r>
            <a:r>
              <a:rPr lang="de-DE" u="sng" dirty="0"/>
              <a:t>University </a:t>
            </a:r>
            <a:r>
              <a:rPr lang="de-DE" u="sng" dirty="0" err="1"/>
              <a:t>of</a:t>
            </a:r>
            <a:r>
              <a:rPr lang="de-DE" u="sng" dirty="0"/>
              <a:t> Notre Dame </a:t>
            </a:r>
            <a:r>
              <a:rPr lang="de-DE" u="sng" dirty="0" err="1"/>
              <a:t>published</a:t>
            </a:r>
            <a:r>
              <a:rPr lang="de-DE" u="sng" dirty="0"/>
              <a:t> </a:t>
            </a:r>
            <a:r>
              <a:rPr lang="de-DE" u="sng" dirty="0" err="1"/>
              <a:t>results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19 </a:t>
            </a:r>
            <a:r>
              <a:rPr lang="de-DE" dirty="0" err="1"/>
              <a:t>children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autism</a:t>
            </a:r>
            <a:r>
              <a:rPr lang="de-DE" dirty="0"/>
              <a:t>. </a:t>
            </a:r>
          </a:p>
          <a:p>
            <a:r>
              <a:rPr lang="de-DE" dirty="0"/>
              <a:t>The  </a:t>
            </a:r>
            <a:r>
              <a:rPr lang="de-DE" dirty="0" err="1"/>
              <a:t>talking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, </a:t>
            </a:r>
            <a:r>
              <a:rPr lang="de-DE" dirty="0" err="1"/>
              <a:t>nicknamed</a:t>
            </a:r>
            <a:r>
              <a:rPr lang="de-DE" dirty="0"/>
              <a:t> Kelly, </a:t>
            </a:r>
            <a:r>
              <a:rPr lang="de-DE" dirty="0" err="1"/>
              <a:t>costed</a:t>
            </a:r>
            <a:r>
              <a:rPr lang="de-DE" dirty="0"/>
              <a:t> $14,000 .</a:t>
            </a:r>
          </a:p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coach</a:t>
            </a:r>
            <a:r>
              <a:rPr lang="de-DE" dirty="0"/>
              <a:t> </a:t>
            </a:r>
            <a:r>
              <a:rPr lang="de-DE" dirty="0" err="1"/>
              <a:t>autistic</a:t>
            </a:r>
            <a:r>
              <a:rPr lang="de-DE" dirty="0"/>
              <a:t> </a:t>
            </a:r>
            <a:r>
              <a:rPr lang="de-DE" dirty="0" err="1"/>
              <a:t>children</a:t>
            </a:r>
            <a:r>
              <a:rPr lang="de-DE" dirty="0"/>
              <a:t> </a:t>
            </a:r>
            <a:r>
              <a:rPr lang="de-DE" i="1" dirty="0" err="1"/>
              <a:t>to</a:t>
            </a:r>
            <a:r>
              <a:rPr lang="de-DE" i="1" dirty="0"/>
              <a:t> </a:t>
            </a:r>
            <a:r>
              <a:rPr lang="de-DE" i="1" dirty="0" err="1"/>
              <a:t>make</a:t>
            </a:r>
            <a:r>
              <a:rPr lang="de-DE" i="1" dirty="0"/>
              <a:t> </a:t>
            </a:r>
            <a:r>
              <a:rPr lang="de-DE" i="1" dirty="0" err="1"/>
              <a:t>eye</a:t>
            </a:r>
            <a:r>
              <a:rPr lang="de-DE" i="1" dirty="0"/>
              <a:t> </a:t>
            </a:r>
            <a:r>
              <a:rPr lang="de-DE" i="1" dirty="0" err="1"/>
              <a:t>contact</a:t>
            </a:r>
            <a:r>
              <a:rPr lang="de-DE" i="1" dirty="0"/>
              <a:t> </a:t>
            </a:r>
            <a:r>
              <a:rPr lang="de-DE" i="1" dirty="0" err="1"/>
              <a:t>or</a:t>
            </a:r>
            <a:r>
              <a:rPr lang="de-DE" i="1" dirty="0"/>
              <a:t> </a:t>
            </a:r>
            <a:r>
              <a:rPr lang="de-DE" i="1" dirty="0" err="1"/>
              <a:t>take</a:t>
            </a:r>
            <a:r>
              <a:rPr lang="de-DE" i="1" dirty="0"/>
              <a:t> </a:t>
            </a:r>
            <a:r>
              <a:rPr lang="de-DE" i="1" dirty="0" err="1"/>
              <a:t>turns</a:t>
            </a:r>
            <a:r>
              <a:rPr lang="de-DE" i="1" dirty="0"/>
              <a:t> </a:t>
            </a:r>
            <a:r>
              <a:rPr lang="de-DE" i="1" dirty="0" err="1"/>
              <a:t>talking</a:t>
            </a:r>
            <a:r>
              <a:rPr lang="de-DE" dirty="0"/>
              <a:t>. </a:t>
            </a:r>
          </a:p>
          <a:p>
            <a:r>
              <a:rPr lang="de-DE" dirty="0"/>
              <a:t>Kelly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Nao</a:t>
            </a:r>
            <a:r>
              <a:rPr lang="de-DE" dirty="0"/>
              <a:t> “</a:t>
            </a:r>
            <a:r>
              <a:rPr lang="de-DE" dirty="0" err="1"/>
              <a:t>humanoid</a:t>
            </a:r>
            <a:r>
              <a:rPr lang="de-DE" dirty="0"/>
              <a:t>” </a:t>
            </a:r>
            <a:r>
              <a:rPr lang="de-DE" dirty="0" err="1"/>
              <a:t>robot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6631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5127" y="307192"/>
            <a:ext cx="10515600" cy="1325562"/>
          </a:xfrm>
        </p:spPr>
        <p:txBody>
          <a:bodyPr/>
          <a:lstStyle/>
          <a:p>
            <a:r>
              <a:rPr lang="de-DE" dirty="0" err="1"/>
              <a:t>Nao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45127" y="1828800"/>
            <a:ext cx="7980821" cy="4351337"/>
          </a:xfrm>
        </p:spPr>
        <p:txBody>
          <a:bodyPr/>
          <a:lstStyle/>
          <a:p>
            <a:r>
              <a:rPr lang="en-US" dirty="0"/>
              <a:t>The leading humanoid robot being used in research and education worldwide</a:t>
            </a:r>
          </a:p>
          <a:p>
            <a:r>
              <a:rPr lang="en-US" dirty="0"/>
              <a:t> Every robot comes standard with </a:t>
            </a:r>
            <a:r>
              <a:rPr lang="en-US" dirty="0" err="1"/>
              <a:t>Choregraphe</a:t>
            </a:r>
            <a:endParaRPr lang="en-US" dirty="0"/>
          </a:p>
          <a:p>
            <a:r>
              <a:rPr lang="en-US" dirty="0"/>
              <a:t>Has a series of verbal prompts and gestures (imitating human therapists) </a:t>
            </a:r>
          </a:p>
          <a:p>
            <a:r>
              <a:rPr lang="en-US" dirty="0"/>
              <a:t>Adapts its behavior to each child automatically</a:t>
            </a:r>
            <a:endParaRPr lang="de-DE" dirty="0"/>
          </a:p>
        </p:txBody>
      </p:sp>
      <p:pic>
        <p:nvPicPr>
          <p:cNvPr id="5" name="Grafik 4" descr="The NAO robot">
            <a:hlinkClick r:id="rId2"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948" y="1053938"/>
            <a:ext cx="3074894" cy="51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85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Bubblebot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45127" y="1828800"/>
            <a:ext cx="9968647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resemblance</a:t>
            </a:r>
            <a:r>
              <a:rPr lang="de-DE" dirty="0"/>
              <a:t> in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friends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reacted</a:t>
            </a:r>
            <a:r>
              <a:rPr lang="de-DE" dirty="0"/>
              <a:t>  </a:t>
            </a:r>
            <a:r>
              <a:rPr lang="de-DE" dirty="0" err="1"/>
              <a:t>to</a:t>
            </a:r>
            <a:r>
              <a:rPr lang="de-DE" dirty="0"/>
              <a:t> it.</a:t>
            </a:r>
          </a:p>
          <a:p>
            <a:r>
              <a:rPr lang="de-DE" dirty="0"/>
              <a:t>The </a:t>
            </a:r>
            <a:r>
              <a:rPr lang="de-DE" dirty="0" err="1"/>
              <a:t>bubblebot</a:t>
            </a:r>
            <a:r>
              <a:rPr lang="de-DE" dirty="0"/>
              <a:t> was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children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skills</a:t>
            </a:r>
            <a:r>
              <a:rPr lang="de-DE" dirty="0"/>
              <a:t> such:</a:t>
            </a:r>
          </a:p>
          <a:p>
            <a:r>
              <a:rPr lang="de-DE" dirty="0"/>
              <a:t>Imitation</a:t>
            </a:r>
          </a:p>
          <a:p>
            <a:r>
              <a:rPr lang="de-DE" dirty="0" err="1"/>
              <a:t>Taking</a:t>
            </a:r>
            <a:r>
              <a:rPr lang="de-DE" dirty="0"/>
              <a:t> </a:t>
            </a:r>
            <a:r>
              <a:rPr lang="de-DE" dirty="0" err="1"/>
              <a:t>turns</a:t>
            </a:r>
            <a:r>
              <a:rPr lang="de-DE" dirty="0"/>
              <a:t> </a:t>
            </a:r>
          </a:p>
          <a:p>
            <a:r>
              <a:rPr lang="de-DE" dirty="0" err="1"/>
              <a:t>Maintaining</a:t>
            </a:r>
            <a:r>
              <a:rPr lang="de-DE" dirty="0"/>
              <a:t> </a:t>
            </a:r>
            <a:r>
              <a:rPr lang="de-DE" dirty="0" err="1"/>
              <a:t>joint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person</a:t>
            </a:r>
            <a:endParaRPr lang="de-DE" dirty="0"/>
          </a:p>
        </p:txBody>
      </p:sp>
      <p:pic>
        <p:nvPicPr>
          <p:cNvPr id="3074" name="Picture 2" descr="http://www.apa.org/Images/2015-06-robo-dragon_tcm7-1873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462" y="227370"/>
            <a:ext cx="3761640" cy="24193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55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Leka</a:t>
            </a:r>
            <a:endParaRPr lang="de-DE" dirty="0"/>
          </a:p>
        </p:txBody>
      </p:sp>
      <p:pic>
        <p:nvPicPr>
          <p:cNvPr id="4100" name="Picture 4" descr="http://i.dailymail.co.uk/i/pix/2016/01/04/14/2FCA133000000578-0-image-a-2_14519165579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61" y="256940"/>
            <a:ext cx="6057900" cy="363855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45126" y="1550504"/>
            <a:ext cx="8312941" cy="4943061"/>
          </a:xfrm>
        </p:spPr>
        <p:txBody>
          <a:bodyPr>
            <a:normAutofit/>
          </a:bodyPr>
          <a:lstStyle/>
          <a:p>
            <a:r>
              <a:rPr lang="en-US" dirty="0"/>
              <a:t>Designed specifically for people with ASD </a:t>
            </a:r>
            <a:endParaRPr lang="de-DE" dirty="0"/>
          </a:p>
          <a:p>
            <a:r>
              <a:rPr lang="de-DE" dirty="0"/>
              <a:t>Motion-sensitive bot</a:t>
            </a:r>
          </a:p>
          <a:p>
            <a:r>
              <a:rPr lang="de-DE" dirty="0" err="1"/>
              <a:t>Offers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games</a:t>
            </a:r>
            <a:r>
              <a:rPr lang="de-DE" dirty="0"/>
              <a:t> </a:t>
            </a:r>
          </a:p>
          <a:p>
            <a:r>
              <a:rPr lang="de-DE" i="1" dirty="0" err="1"/>
              <a:t>Provides</a:t>
            </a:r>
            <a:r>
              <a:rPr lang="de-DE" i="1" dirty="0"/>
              <a:t> </a:t>
            </a:r>
            <a:r>
              <a:rPr lang="de-DE" i="1" dirty="0" err="1"/>
              <a:t>sensory</a:t>
            </a:r>
            <a:r>
              <a:rPr lang="de-DE" i="1" dirty="0"/>
              <a:t> </a:t>
            </a:r>
            <a:r>
              <a:rPr lang="de-DE" i="1" dirty="0" err="1"/>
              <a:t>stimulation</a:t>
            </a:r>
            <a:r>
              <a:rPr lang="de-DE" i="1" dirty="0"/>
              <a:t> </a:t>
            </a:r>
            <a:r>
              <a:rPr lang="de-DE" i="1" dirty="0" err="1"/>
              <a:t>through</a:t>
            </a:r>
            <a:r>
              <a:rPr lang="de-DE" i="1" dirty="0"/>
              <a:t> </a:t>
            </a:r>
            <a:r>
              <a:rPr lang="de-DE" i="1" dirty="0" err="1"/>
              <a:t>movement</a:t>
            </a:r>
            <a:r>
              <a:rPr lang="de-DE" i="1" dirty="0"/>
              <a:t>, </a:t>
            </a:r>
            <a:r>
              <a:rPr lang="de-DE" i="1" dirty="0" err="1"/>
              <a:t>lights</a:t>
            </a:r>
            <a:r>
              <a:rPr lang="de-DE" i="1" dirty="0"/>
              <a:t>, </a:t>
            </a:r>
            <a:r>
              <a:rPr lang="de-DE" i="1" dirty="0" err="1"/>
              <a:t>vibration</a:t>
            </a:r>
            <a:r>
              <a:rPr lang="de-DE" i="1" dirty="0"/>
              <a:t> </a:t>
            </a:r>
            <a:r>
              <a:rPr lang="de-DE" i="1" dirty="0" err="1"/>
              <a:t>and</a:t>
            </a:r>
            <a:r>
              <a:rPr lang="de-DE" i="1" dirty="0"/>
              <a:t> </a:t>
            </a:r>
            <a:r>
              <a:rPr lang="de-DE" i="1" dirty="0" err="1"/>
              <a:t>sound</a:t>
            </a:r>
            <a:endParaRPr lang="de-DE" i="1" dirty="0"/>
          </a:p>
          <a:p>
            <a:r>
              <a:rPr lang="de-DE" dirty="0"/>
              <a:t>A </a:t>
            </a:r>
            <a:r>
              <a:rPr lang="de-DE" dirty="0">
                <a:solidFill>
                  <a:srgbClr val="FF0000"/>
                </a:solidFill>
              </a:rPr>
              <a:t>'</a:t>
            </a:r>
            <a:r>
              <a:rPr lang="de-DE" dirty="0" err="1">
                <a:solidFill>
                  <a:srgbClr val="FF0000"/>
                </a:solidFill>
              </a:rPr>
              <a:t>guide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dog</a:t>
            </a:r>
            <a:r>
              <a:rPr lang="de-DE" dirty="0">
                <a:solidFill>
                  <a:srgbClr val="FF0000"/>
                </a:solidFill>
              </a:rPr>
              <a:t>'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children</a:t>
            </a:r>
            <a:endParaRPr lang="de-DE" dirty="0"/>
          </a:p>
          <a:p>
            <a:r>
              <a:rPr lang="de-DE" dirty="0"/>
              <a:t>Also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children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i="1" dirty="0" err="1"/>
              <a:t>Down's</a:t>
            </a:r>
            <a:r>
              <a:rPr lang="de-DE" i="1" dirty="0"/>
              <a:t> </a:t>
            </a:r>
            <a:r>
              <a:rPr lang="de-DE" i="1" dirty="0" err="1"/>
              <a:t>syndrome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multiple </a:t>
            </a:r>
            <a:r>
              <a:rPr lang="de-DE" dirty="0" err="1"/>
              <a:t>disabilities</a:t>
            </a:r>
            <a:endParaRPr lang="de-DE" dirty="0"/>
          </a:p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gaming</a:t>
            </a:r>
            <a:r>
              <a:rPr lang="de-DE" dirty="0"/>
              <a:t> (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scoring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competition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5184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Milo</a:t>
            </a:r>
          </a:p>
        </p:txBody>
      </p:sp>
      <p:pic>
        <p:nvPicPr>
          <p:cNvPr id="5122" name="Picture 2" descr="http://www.robokindrobots.com/wp-content/uploads/2014/04/Zeno-R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375" y="1237060"/>
            <a:ext cx="3273560" cy="49430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8280" y="1828800"/>
            <a:ext cx="8722943" cy="43513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Milo can sense when a child begins to get frustrated or agitated and can react accordingly.</a:t>
            </a:r>
          </a:p>
          <a:p>
            <a:r>
              <a:rPr lang="en-US" dirty="0"/>
              <a:t>Is made partially of plastic and is 2 feet tall</a:t>
            </a:r>
          </a:p>
          <a:p>
            <a:r>
              <a:rPr lang="en-US" dirty="0"/>
              <a:t> Proving more successful than human therapists</a:t>
            </a:r>
            <a:endParaRPr lang="de-DE" dirty="0"/>
          </a:p>
          <a:p>
            <a:r>
              <a:rPr lang="en-US" dirty="0">
                <a:solidFill>
                  <a:srgbClr val="FF0000"/>
                </a:solidFill>
              </a:rPr>
              <a:t>Speaks 20% </a:t>
            </a:r>
            <a:r>
              <a:rPr lang="en-US" dirty="0"/>
              <a:t>slower than an average human </a:t>
            </a:r>
          </a:p>
          <a:p>
            <a:r>
              <a:rPr lang="en-US" dirty="0"/>
              <a:t>Offers a broad range of facial expressions</a:t>
            </a:r>
          </a:p>
          <a:p>
            <a:r>
              <a:rPr lang="en-US" dirty="0"/>
              <a:t>Displays less emotions</a:t>
            </a:r>
          </a:p>
          <a:p>
            <a:r>
              <a:rPr lang="de-DE" dirty="0">
                <a:hlinkClick r:id="rId3"/>
              </a:rPr>
              <a:t>https://www.youtube.com/watch?v=Iz7ajAi4yQY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991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allaboutautism01.files.wordpress.com/2012/05/trr_616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73" y="247625"/>
            <a:ext cx="9396388" cy="62413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701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Can </a:t>
            </a:r>
            <a:r>
              <a:rPr lang="de-DE" dirty="0" err="1"/>
              <a:t>robots</a:t>
            </a:r>
            <a:r>
              <a:rPr lang="de-DE" dirty="0"/>
              <a:t> </a:t>
            </a:r>
            <a:r>
              <a:rPr lang="de-DE" dirty="0" err="1"/>
              <a:t>replace</a:t>
            </a:r>
            <a:r>
              <a:rPr lang="de-DE" dirty="0"/>
              <a:t> human </a:t>
            </a:r>
            <a:r>
              <a:rPr lang="de-DE" dirty="0" err="1"/>
              <a:t>therapists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Robot-</a:t>
            </a:r>
            <a:r>
              <a:rPr lang="de-DE" dirty="0" err="1"/>
              <a:t>enhanced</a:t>
            </a:r>
            <a:r>
              <a:rPr lang="de-DE" dirty="0"/>
              <a:t> </a:t>
            </a:r>
            <a:r>
              <a:rPr lang="de-DE" dirty="0" err="1"/>
              <a:t>therapy</a:t>
            </a:r>
            <a:r>
              <a:rPr lang="de-DE" dirty="0"/>
              <a:t> </a:t>
            </a:r>
            <a:r>
              <a:rPr lang="de-DE" dirty="0" err="1"/>
              <a:t>ease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workload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human </a:t>
            </a:r>
            <a:r>
              <a:rPr lang="de-DE" dirty="0" err="1"/>
              <a:t>therapists</a:t>
            </a:r>
            <a:endParaRPr lang="de-DE" dirty="0"/>
          </a:p>
          <a:p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</a:t>
            </a:r>
          </a:p>
          <a:p>
            <a:r>
              <a:rPr lang="de-DE" dirty="0"/>
              <a:t>Can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 </a:t>
            </a:r>
          </a:p>
          <a:p>
            <a:r>
              <a:rPr lang="de-DE" dirty="0"/>
              <a:t>Can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on a </a:t>
            </a:r>
            <a:r>
              <a:rPr lang="de-DE" dirty="0" err="1"/>
              <a:t>regular</a:t>
            </a:r>
            <a:r>
              <a:rPr lang="de-DE" dirty="0"/>
              <a:t> </a:t>
            </a:r>
            <a:r>
              <a:rPr lang="de-DE" dirty="0" err="1"/>
              <a:t>basis</a:t>
            </a:r>
            <a:r>
              <a:rPr lang="de-DE" dirty="0"/>
              <a:t> </a:t>
            </a:r>
          </a:p>
          <a:p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therapy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.</a:t>
            </a:r>
          </a:p>
          <a:p>
            <a:r>
              <a:rPr lang="de-DE" dirty="0"/>
              <a:t>Robot-</a:t>
            </a:r>
            <a:r>
              <a:rPr lang="de-DE" dirty="0" err="1"/>
              <a:t>enhanced</a:t>
            </a:r>
            <a:r>
              <a:rPr lang="de-DE" dirty="0"/>
              <a:t> </a:t>
            </a:r>
            <a:r>
              <a:rPr lang="de-DE" dirty="0" err="1"/>
              <a:t>therapy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yielding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1734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Can </a:t>
            </a:r>
            <a:r>
              <a:rPr lang="de-DE" dirty="0" err="1"/>
              <a:t>robots</a:t>
            </a:r>
            <a:r>
              <a:rPr lang="de-DE" dirty="0"/>
              <a:t> </a:t>
            </a:r>
            <a:r>
              <a:rPr lang="de-DE" dirty="0" err="1"/>
              <a:t>replace</a:t>
            </a:r>
            <a:r>
              <a:rPr lang="de-DE" dirty="0"/>
              <a:t> human </a:t>
            </a:r>
            <a:r>
              <a:rPr lang="de-DE" dirty="0" err="1"/>
              <a:t>therapists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i="1" dirty="0" err="1"/>
              <a:t>Which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type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robot</a:t>
            </a:r>
            <a:r>
              <a:rPr lang="de-DE" i="1" dirty="0"/>
              <a:t> </a:t>
            </a:r>
            <a:r>
              <a:rPr lang="de-DE" i="1" dirty="0" err="1"/>
              <a:t>that</a:t>
            </a:r>
            <a:r>
              <a:rPr lang="de-DE" i="1" dirty="0"/>
              <a:t> will </a:t>
            </a:r>
            <a:r>
              <a:rPr lang="de-DE" i="1" dirty="0" err="1"/>
              <a:t>have</a:t>
            </a:r>
            <a:r>
              <a:rPr lang="de-DE" i="1" dirty="0"/>
              <a:t> </a:t>
            </a:r>
            <a:r>
              <a:rPr lang="de-DE" i="1" dirty="0" err="1"/>
              <a:t>long</a:t>
            </a:r>
            <a:r>
              <a:rPr lang="de-DE" i="1" dirty="0"/>
              <a:t>-term </a:t>
            </a:r>
            <a:r>
              <a:rPr lang="de-DE" i="1" dirty="0" err="1"/>
              <a:t>success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 an </a:t>
            </a:r>
            <a:r>
              <a:rPr lang="de-DE" i="1" dirty="0" err="1"/>
              <a:t>autistic</a:t>
            </a:r>
            <a:r>
              <a:rPr lang="de-DE" i="1" dirty="0"/>
              <a:t> </a:t>
            </a:r>
            <a:r>
              <a:rPr lang="de-DE" i="1" dirty="0" err="1"/>
              <a:t>child</a:t>
            </a:r>
            <a:r>
              <a:rPr lang="de-DE" i="1" dirty="0"/>
              <a:t>?</a:t>
            </a:r>
          </a:p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? A simpler </a:t>
            </a:r>
            <a:r>
              <a:rPr lang="de-DE" dirty="0" err="1"/>
              <a:t>robot</a:t>
            </a:r>
            <a:r>
              <a:rPr lang="de-DE" dirty="0"/>
              <a:t> like </a:t>
            </a:r>
            <a:r>
              <a:rPr lang="de-DE" dirty="0" err="1"/>
              <a:t>Romibo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sophisticated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 </a:t>
            </a:r>
            <a:r>
              <a:rPr lang="de-DE" u="sng" dirty="0"/>
              <a:t>like </a:t>
            </a:r>
            <a:r>
              <a:rPr lang="de-DE" u="sng" dirty="0" err="1"/>
              <a:t>the</a:t>
            </a:r>
            <a:r>
              <a:rPr lang="de-DE" u="sng" dirty="0"/>
              <a:t> 23-inch-tall </a:t>
            </a:r>
            <a:r>
              <a:rPr lang="de-DE" u="sng" dirty="0" err="1"/>
              <a:t>Nao</a:t>
            </a:r>
            <a:r>
              <a:rPr lang="de-DE" dirty="0"/>
              <a:t>?</a:t>
            </a:r>
          </a:p>
          <a:p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children</a:t>
            </a:r>
            <a:r>
              <a:rPr lang="de-DE" dirty="0"/>
              <a:t> </a:t>
            </a:r>
            <a:r>
              <a:rPr lang="de-DE" dirty="0" err="1"/>
              <a:t>respond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robots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. 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skills</a:t>
            </a:r>
            <a:r>
              <a:rPr lang="de-DE" dirty="0"/>
              <a:t> </a:t>
            </a:r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world</a:t>
            </a:r>
            <a:r>
              <a:rPr lang="de-DE" dirty="0"/>
              <a:t>?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3375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Robot </a:t>
            </a:r>
            <a:r>
              <a:rPr lang="de-DE" dirty="0" err="1"/>
              <a:t>therapy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1571" y="1434905"/>
            <a:ext cx="10515600" cy="4351337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robots</a:t>
            </a:r>
            <a:r>
              <a:rPr lang="de-DE" dirty="0"/>
              <a:t> </a:t>
            </a:r>
            <a:r>
              <a:rPr lang="de-DE" u="sng" dirty="0" err="1"/>
              <a:t>provide</a:t>
            </a:r>
            <a:r>
              <a:rPr lang="de-DE" u="sng" dirty="0"/>
              <a:t> </a:t>
            </a:r>
            <a:r>
              <a:rPr lang="de-DE" u="sng" dirty="0" err="1"/>
              <a:t>therapy</a:t>
            </a:r>
            <a:r>
              <a:rPr lang="de-DE" dirty="0"/>
              <a:t> </a:t>
            </a:r>
          </a:p>
          <a:p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 in a </a:t>
            </a:r>
            <a:r>
              <a:rPr lang="de-DE" dirty="0" err="1"/>
              <a:t>hospital</a:t>
            </a:r>
            <a:endParaRPr lang="de-DE" dirty="0"/>
          </a:p>
          <a:p>
            <a:r>
              <a:rPr lang="de-DE" dirty="0"/>
              <a:t>Help </a:t>
            </a:r>
            <a:r>
              <a:rPr lang="de-DE" dirty="0" err="1"/>
              <a:t>teach</a:t>
            </a:r>
            <a:r>
              <a:rPr lang="de-DE" dirty="0"/>
              <a:t> </a:t>
            </a:r>
            <a:r>
              <a:rPr lang="de-DE" dirty="0" err="1"/>
              <a:t>autistic</a:t>
            </a:r>
            <a:r>
              <a:rPr lang="de-DE" dirty="0"/>
              <a:t> </a:t>
            </a:r>
            <a:r>
              <a:rPr lang="de-DE" dirty="0" err="1"/>
              <a:t>children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skills</a:t>
            </a:r>
            <a:r>
              <a:rPr lang="de-DE" dirty="0"/>
              <a:t>.</a:t>
            </a:r>
          </a:p>
          <a:p>
            <a:r>
              <a:rPr lang="de-DE" dirty="0"/>
              <a:t>May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diagnose</a:t>
            </a:r>
            <a:r>
              <a:rPr lang="de-DE" dirty="0"/>
              <a:t> </a:t>
            </a:r>
            <a:r>
              <a:rPr lang="de-DE" dirty="0" err="1"/>
              <a:t>autism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. </a:t>
            </a:r>
          </a:p>
          <a:p>
            <a:endParaRPr lang="de-DE" dirty="0"/>
          </a:p>
        </p:txBody>
      </p:sp>
      <p:pic>
        <p:nvPicPr>
          <p:cNvPr id="1026" name="Picture 2" descr="http://a.dilcdn.com/bl/wp-content/uploads/sites/8/2014/01/pa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633" y="3137096"/>
            <a:ext cx="5263926" cy="35005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158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Robots</a:t>
            </a:r>
            <a:r>
              <a:rPr lang="de-DE" dirty="0"/>
              <a:t>?</a:t>
            </a:r>
          </a:p>
        </p:txBody>
      </p:sp>
      <p:pic>
        <p:nvPicPr>
          <p:cNvPr id="2050" name="Picture 2" descr="http://static3.businessinsider.com/image/544185c1eab8ea5454b573a4/these-social-robots-are-a-major-step-toward-our-sci-fi-fu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256" y="1842862"/>
            <a:ext cx="6064030" cy="45516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autonomous robot</a:t>
            </a:r>
          </a:p>
          <a:p>
            <a:r>
              <a:rPr lang="en-US" dirty="0"/>
              <a:t>Must have a physical embodiment.</a:t>
            </a:r>
          </a:p>
          <a:p>
            <a:r>
              <a:rPr lang="de-DE" dirty="0" err="1"/>
              <a:t>Communicates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interacts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						 </a:t>
            </a:r>
            <a:r>
              <a:rPr lang="de-DE" dirty="0" err="1"/>
              <a:t>humans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embodied</a:t>
            </a:r>
            <a:r>
              <a:rPr lang="de-DE" dirty="0"/>
              <a:t> </a:t>
            </a:r>
            <a:r>
              <a:rPr lang="de-DE" dirty="0" err="1"/>
              <a:t>agents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509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Autism</a:t>
            </a:r>
            <a:endParaRPr lang="de-DE" dirty="0"/>
          </a:p>
        </p:txBody>
      </p:sp>
      <p:pic>
        <p:nvPicPr>
          <p:cNvPr id="3076" name="Picture 4" descr="https://www.care.com/img/cms/web/content/articlephotos/2012/04-april/img-article-4-most-challenging-autism-behavio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05" y="238759"/>
            <a:ext cx="6667500" cy="2905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7164" y="2912013"/>
            <a:ext cx="10515600" cy="4351337"/>
          </a:xfrm>
        </p:spPr>
        <p:txBody>
          <a:bodyPr>
            <a:normAutofit/>
          </a:bodyPr>
          <a:lstStyle/>
          <a:p>
            <a:r>
              <a:rPr lang="en-US" dirty="0"/>
              <a:t>Lifelong, developmental disability </a:t>
            </a:r>
          </a:p>
          <a:p>
            <a:r>
              <a:rPr lang="en-US" dirty="0"/>
              <a:t>Affects how a person </a:t>
            </a:r>
            <a:r>
              <a:rPr lang="en-US" i="1" dirty="0"/>
              <a:t>communicates</a:t>
            </a:r>
            <a:r>
              <a:rPr lang="en-US" dirty="0"/>
              <a:t> with and </a:t>
            </a:r>
            <a:r>
              <a:rPr lang="en-US" i="1" dirty="0"/>
              <a:t>relates</a:t>
            </a:r>
            <a:r>
              <a:rPr lang="en-US" dirty="0"/>
              <a:t> to other people</a:t>
            </a:r>
          </a:p>
          <a:p>
            <a:r>
              <a:rPr lang="en-US" dirty="0"/>
              <a:t>A </a:t>
            </a:r>
            <a:r>
              <a:rPr lang="en-US" i="1" dirty="0"/>
              <a:t>spectrum condition </a:t>
            </a:r>
            <a:r>
              <a:rPr lang="en-US" dirty="0"/>
              <a:t>(affects in different ways)</a:t>
            </a:r>
          </a:p>
          <a:p>
            <a:r>
              <a:rPr lang="de-DE" dirty="0"/>
              <a:t>Trouble </a:t>
            </a:r>
            <a:r>
              <a:rPr lang="de-DE" dirty="0" err="1"/>
              <a:t>communicating</a:t>
            </a:r>
            <a:r>
              <a:rPr lang="de-DE" dirty="0"/>
              <a:t>,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standing</a:t>
            </a:r>
            <a:r>
              <a:rPr lang="de-DE" dirty="0"/>
              <a:t> </a:t>
            </a:r>
            <a:r>
              <a:rPr lang="de-DE" dirty="0" err="1"/>
              <a:t>loud</a:t>
            </a:r>
            <a:r>
              <a:rPr lang="de-DE" dirty="0"/>
              <a:t> </a:t>
            </a:r>
            <a:r>
              <a:rPr lang="de-DE" dirty="0" err="1"/>
              <a:t>noises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bright</a:t>
            </a:r>
            <a:r>
              <a:rPr lang="de-DE" dirty="0"/>
              <a:t> </a:t>
            </a:r>
            <a:r>
              <a:rPr lang="de-DE" dirty="0" err="1"/>
              <a:t>lights</a:t>
            </a:r>
            <a:endParaRPr lang="de-DE" dirty="0"/>
          </a:p>
          <a:p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touch</a:t>
            </a:r>
            <a:r>
              <a:rPr lang="de-DE" dirty="0"/>
              <a:t>, </a:t>
            </a:r>
            <a:r>
              <a:rPr lang="de-DE" dirty="0" err="1"/>
              <a:t>tastes</a:t>
            </a:r>
            <a:r>
              <a:rPr lang="de-DE" dirty="0"/>
              <a:t>, </a:t>
            </a:r>
            <a:r>
              <a:rPr lang="de-DE" dirty="0" err="1"/>
              <a:t>smells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colours</a:t>
            </a:r>
            <a:r>
              <a:rPr lang="de-DE" dirty="0"/>
              <a:t>.</a:t>
            </a:r>
          </a:p>
          <a:p>
            <a:r>
              <a:rPr lang="de-DE" dirty="0"/>
              <a:t>Order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predictability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preferred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4409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Autism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Starts around the </a:t>
            </a:r>
            <a:r>
              <a:rPr lang="en-US" dirty="0">
                <a:solidFill>
                  <a:srgbClr val="FF0000"/>
                </a:solidFill>
              </a:rPr>
              <a:t>age of 3</a:t>
            </a:r>
          </a:p>
          <a:p>
            <a:r>
              <a:rPr lang="en-US" dirty="0"/>
              <a:t>The prevalence in </a:t>
            </a:r>
            <a:r>
              <a:rPr lang="en-US" dirty="0">
                <a:solidFill>
                  <a:srgbClr val="FF0000"/>
                </a:solidFill>
              </a:rPr>
              <a:t>1943</a:t>
            </a:r>
            <a:r>
              <a:rPr lang="en-US" dirty="0"/>
              <a:t> was estimated at </a:t>
            </a:r>
            <a:r>
              <a:rPr lang="en-US" dirty="0">
                <a:solidFill>
                  <a:srgbClr val="FF0000"/>
                </a:solidFill>
              </a:rPr>
              <a:t>1 in every 2,000 children</a:t>
            </a:r>
            <a:endParaRPr lang="en-US" dirty="0"/>
          </a:p>
          <a:p>
            <a:r>
              <a:rPr lang="en-US" dirty="0"/>
              <a:t> Today it is </a:t>
            </a:r>
            <a:r>
              <a:rPr lang="en-US" dirty="0">
                <a:solidFill>
                  <a:srgbClr val="FF0000"/>
                </a:solidFill>
              </a:rPr>
              <a:t>one </a:t>
            </a:r>
            <a:r>
              <a:rPr lang="en-US" dirty="0"/>
              <a:t>out of every </a:t>
            </a:r>
            <a:r>
              <a:rPr lang="en-US" dirty="0">
                <a:solidFill>
                  <a:srgbClr val="FF0000"/>
                </a:solidFill>
              </a:rPr>
              <a:t>68 </a:t>
            </a:r>
            <a:r>
              <a:rPr lang="en-US" dirty="0"/>
              <a:t>children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/>
              <a:t>More prevalent than breast cancer or childhood diabetes </a:t>
            </a:r>
          </a:p>
          <a:p>
            <a:r>
              <a:rPr lang="en-US" dirty="0"/>
              <a:t>The recurrence rate for having a second child with autism if one already exists within a family is  </a:t>
            </a:r>
            <a:r>
              <a:rPr lang="en-US" dirty="0">
                <a:solidFill>
                  <a:srgbClr val="FF0000"/>
                </a:solidFill>
              </a:rPr>
              <a:t>15-20%</a:t>
            </a:r>
          </a:p>
          <a:p>
            <a:r>
              <a:rPr lang="en-US" dirty="0">
                <a:solidFill>
                  <a:srgbClr val="FF0000"/>
                </a:solidFill>
              </a:rPr>
              <a:t>4 times </a:t>
            </a:r>
            <a:r>
              <a:rPr lang="en-US" dirty="0"/>
              <a:t>more common in boys than girls</a:t>
            </a:r>
          </a:p>
          <a:p>
            <a:r>
              <a:rPr lang="en-US" dirty="0">
                <a:solidFill>
                  <a:srgbClr val="FF0000"/>
                </a:solidFill>
              </a:rPr>
              <a:t>25% </a:t>
            </a:r>
            <a:r>
              <a:rPr lang="en-US" dirty="0"/>
              <a:t>of people diagnosed with it have </a:t>
            </a:r>
            <a:r>
              <a:rPr lang="en-US" dirty="0">
                <a:solidFill>
                  <a:srgbClr val="FF0000"/>
                </a:solidFill>
              </a:rPr>
              <a:t>nonverbal</a:t>
            </a:r>
            <a:r>
              <a:rPr lang="en-US" dirty="0"/>
              <a:t> autism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213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autismspeaksblog.files.wordpress.com/2010/10/prevalence-graph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66" y="205421"/>
            <a:ext cx="9438591" cy="643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597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5638" y="3175636"/>
            <a:ext cx="10515600" cy="4351337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„The </a:t>
            </a:r>
            <a:r>
              <a:rPr lang="de-DE" dirty="0" err="1"/>
              <a:t>robots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emotion</a:t>
            </a:r>
            <a:r>
              <a:rPr lang="de-DE" dirty="0"/>
              <a:t>, so </a:t>
            </a:r>
            <a:r>
              <a:rPr lang="de-DE" dirty="0" err="1"/>
              <a:t>autistic</a:t>
            </a:r>
            <a:r>
              <a:rPr lang="de-DE" dirty="0"/>
              <a:t> </a:t>
            </a:r>
            <a:r>
              <a:rPr lang="de-DE" dirty="0" err="1"/>
              <a:t>children</a:t>
            </a:r>
            <a:r>
              <a:rPr lang="de-DE" dirty="0"/>
              <a:t> find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threatening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teachers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engage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.“</a:t>
            </a:r>
          </a:p>
          <a:p>
            <a:pPr marL="0" indent="0" algn="r">
              <a:buNone/>
            </a:pPr>
            <a:r>
              <a:rPr lang="de-DE" dirty="0"/>
              <a:t>~ Ian Lowe, </a:t>
            </a:r>
            <a:r>
              <a:rPr lang="de-DE" dirty="0" err="1"/>
              <a:t>headteacher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Topcliffe</a:t>
            </a:r>
            <a:r>
              <a:rPr lang="de-DE" dirty="0"/>
              <a:t> Primary School in </a:t>
            </a:r>
          </a:p>
          <a:p>
            <a:pPr marL="0" indent="0" algn="r">
              <a:buNone/>
            </a:pPr>
            <a:r>
              <a:rPr lang="de-DE" dirty="0"/>
              <a:t>Castle Vale, Birmingham</a:t>
            </a:r>
          </a:p>
        </p:txBody>
      </p:sp>
      <p:pic>
        <p:nvPicPr>
          <p:cNvPr id="5122" name="Picture 2" descr="http://media2.s-nbcnews.com/j/ap/britain%20autism%20robots--726852312_v2.grid-6x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440" y="157456"/>
            <a:ext cx="6189050" cy="3851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08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u="sng" dirty="0"/>
              <a:t>When a child interacts with the robot, it is almost the same as interacting with a normal person to develop social behavior.</a:t>
            </a:r>
            <a:r>
              <a:rPr lang="en-US" dirty="0"/>
              <a:t> 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Teach</a:t>
            </a:r>
            <a:r>
              <a:rPr lang="de-DE" dirty="0"/>
              <a:t> </a:t>
            </a:r>
            <a:r>
              <a:rPr lang="de-DE" dirty="0" err="1"/>
              <a:t>children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ASD </a:t>
            </a:r>
            <a:r>
              <a:rPr lang="de-DE" dirty="0" err="1"/>
              <a:t>appropriate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 </a:t>
            </a:r>
          </a:p>
          <a:p>
            <a:r>
              <a:rPr lang="de-DE" dirty="0"/>
              <a:t>Create </a:t>
            </a:r>
            <a:r>
              <a:rPr lang="de-DE" dirty="0" err="1"/>
              <a:t>situations</a:t>
            </a:r>
            <a:r>
              <a:rPr lang="de-DE" dirty="0"/>
              <a:t> 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practice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skills</a:t>
            </a:r>
            <a:endParaRPr lang="de-DE" dirty="0"/>
          </a:p>
          <a:p>
            <a:r>
              <a:rPr lang="de-DE" dirty="0"/>
              <a:t> Help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children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therapist</a:t>
            </a:r>
            <a:r>
              <a:rPr lang="de-DE" dirty="0"/>
              <a:t>,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peers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0975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52" y="5054718"/>
            <a:ext cx="10515600" cy="1325562"/>
          </a:xfrm>
        </p:spPr>
        <p:txBody>
          <a:bodyPr/>
          <a:lstStyle/>
          <a:p>
            <a:pPr algn="r"/>
            <a:r>
              <a:rPr lang="de-DE" b="1" dirty="0"/>
              <a:t>Robots4Autism</a:t>
            </a:r>
          </a:p>
        </p:txBody>
      </p:sp>
      <p:pic>
        <p:nvPicPr>
          <p:cNvPr id="1026" name="Picture 2" descr="https://static-secure.guim.co.uk/sys-images/Guardian/Pix/pictures/2013/9/5/1378392642411/iCub-social-robot-0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67" y="336945"/>
            <a:ext cx="7544338" cy="45266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00623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525</Words>
  <Application>Microsoft Office PowerPoint</Application>
  <PresentationFormat>Breitbild</PresentationFormat>
  <Paragraphs>89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Calibri</vt:lpstr>
      <vt:lpstr>Calibri Light</vt:lpstr>
      <vt:lpstr>Wingdings 2</vt:lpstr>
      <vt:lpstr>HDOfficeLightV0</vt:lpstr>
      <vt:lpstr>1_HDOfficeLightV0</vt:lpstr>
      <vt:lpstr>2_HDOfficeLightV0</vt:lpstr>
      <vt:lpstr>PowerPoint-Präsentation</vt:lpstr>
      <vt:lpstr>Robot therapy</vt:lpstr>
      <vt:lpstr>What are Social Robots?</vt:lpstr>
      <vt:lpstr>Autism</vt:lpstr>
      <vt:lpstr>Autism</vt:lpstr>
      <vt:lpstr>PowerPoint-Präsentation</vt:lpstr>
      <vt:lpstr>PowerPoint-Präsentation</vt:lpstr>
      <vt:lpstr>Goals</vt:lpstr>
      <vt:lpstr>Robots4Autism</vt:lpstr>
      <vt:lpstr>Romibo</vt:lpstr>
      <vt:lpstr>Kelly</vt:lpstr>
      <vt:lpstr>Nao</vt:lpstr>
      <vt:lpstr>Bubblebot</vt:lpstr>
      <vt:lpstr>Leka</vt:lpstr>
      <vt:lpstr>Milo</vt:lpstr>
      <vt:lpstr>PowerPoint-Präsentation</vt:lpstr>
      <vt:lpstr>Can robots replace human therapists?</vt:lpstr>
      <vt:lpstr>Can robots replace human therapists?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Anxhela Merko</dc:creator>
  <cp:lastModifiedBy>Anxhela Merko</cp:lastModifiedBy>
  <cp:revision>50</cp:revision>
  <dcterms:created xsi:type="dcterms:W3CDTF">2016-04-17T18:29:17Z</dcterms:created>
  <dcterms:modified xsi:type="dcterms:W3CDTF">2016-05-05T19:17:12Z</dcterms:modified>
</cp:coreProperties>
</file>